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3"/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Proxima Nova"/>
      <p:regular r:id="rId47"/>
      <p:bold r:id="rId48"/>
      <p:italic r:id="rId49"/>
      <p:boldItalic r:id="rId50"/>
    </p:embeddedFont>
    <p:embeddedFont>
      <p:font typeface="Alfa Slab One"/>
      <p:regular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ProximaNova-bold.fntdata"/><Relationship Id="rId47" Type="http://schemas.openxmlformats.org/officeDocument/2006/relationships/font" Target="fonts/ProximaNova-regular.fntdata"/><Relationship Id="rId49" Type="http://schemas.openxmlformats.org/officeDocument/2006/relationships/font" Target="fonts/ProximaNova-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AlfaSlabOne-regular.fntdata"/><Relationship Id="rId50" Type="http://schemas.openxmlformats.org/officeDocument/2006/relationships/font" Target="fonts/ProximaNova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f9c05e77e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3f9c05e77e_0_2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f9c05e77e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13f9c05e77e_0_2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f9c05e77e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13f9c05e77e_0_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f9c05e77e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13f9c05e77e_0_2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3e42889f1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3e42889f1_2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83850493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9838504932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f3f2d66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5f3f2d66a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983850493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9838504932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f9c05e77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13f9c05e77e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f3f2d66a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5f3f2d66a1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983850493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9838504932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838504932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83850493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9838504932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983850493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838504932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83850493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9838504932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983850493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3e42889f1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33e42889f1_2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e42889f1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33e42889f1_2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feed8105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13feed81055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3e42889f1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3e42889f1_2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19bf50732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419bf50732_1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3e42889f1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33e42889f1_2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419bf5073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419bf50732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19bf5073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419bf50732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19bf5073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419bf50732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f9c05e77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13f9c05e77e_0_2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f9c05e77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3f9c05e77e_0_2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f9c05e77e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3f9c05e77e_0_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f9c05e77e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3f9c05e77e_0_2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f9c05e77e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13f9c05e77e_0_2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db84e6b3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fdb84e6b3a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idx="1" type="subTitle"/>
          </p:nvPr>
        </p:nvSpPr>
        <p:spPr>
          <a:xfrm>
            <a:off x="490320" y="4863240"/>
            <a:ext cx="5683200" cy="102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3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3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2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4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2" type="body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3" type="body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4" type="body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5" type="body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6" type="body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8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1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1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idx="1" type="subTitle"/>
          </p:nvPr>
        </p:nvSpPr>
        <p:spPr>
          <a:xfrm>
            <a:off x="490320" y="4863240"/>
            <a:ext cx="5683200" cy="102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4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4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4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5"/>
          <p:cNvSpPr txBox="1"/>
          <p:nvPr>
            <p:ph idx="3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6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6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6"/>
          <p:cNvSpPr txBox="1"/>
          <p:nvPr>
            <p:ph idx="3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1" type="body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7"/>
          <p:cNvSpPr txBox="1"/>
          <p:nvPr>
            <p:ph idx="2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8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8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8"/>
          <p:cNvSpPr txBox="1"/>
          <p:nvPr>
            <p:ph idx="4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9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2" type="body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9"/>
          <p:cNvSpPr txBox="1"/>
          <p:nvPr>
            <p:ph idx="3" type="body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9"/>
          <p:cNvSpPr txBox="1"/>
          <p:nvPr>
            <p:ph idx="4" type="body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9"/>
          <p:cNvSpPr txBox="1"/>
          <p:nvPr>
            <p:ph idx="5" type="body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9"/>
          <p:cNvSpPr txBox="1"/>
          <p:nvPr>
            <p:ph idx="6" type="body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idx="1" type="subTitle"/>
          </p:nvPr>
        </p:nvSpPr>
        <p:spPr>
          <a:xfrm>
            <a:off x="490320" y="4863240"/>
            <a:ext cx="5683320" cy="1028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490320" y="526320"/>
            <a:ext cx="5683320" cy="409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278240" y="2751120"/>
            <a:ext cx="58716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3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11760" y="595800"/>
            <a:ext cx="8520120" cy="195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572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490320" y="526320"/>
            <a:ext cx="5683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3" name="Google Shape;113;p27"/>
          <p:cNvSpPr txBox="1"/>
          <p:nvPr>
            <p:ph idx="12" type="sldNum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es.wikipedia.org/wiki/Silhouette_(clustering)#:~:text=El%20valor%20de%20la%20silueta,emparejado%20con%20los%20c%C3%BAmulos%20vecinos." TargetMode="External"/><Relationship Id="rId4" Type="http://schemas.openxmlformats.org/officeDocument/2006/relationships/hyperlink" Target="https://scikit-learn.org/stable/auto_examples/cluster/plot_kmeans_silhouette_analysis.htm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tats.stackexchange.com/questions/326671/different-covariance-types-for-gaussian-mixture-model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0"/>
          <p:cNvSpPr txBox="1"/>
          <p:nvPr/>
        </p:nvSpPr>
        <p:spPr>
          <a:xfrm>
            <a:off x="311760" y="595800"/>
            <a:ext cx="8520120" cy="19573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 2</a:t>
            </a:r>
            <a:endParaRPr sz="54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67" name="Google Shape;167;p40"/>
          <p:cNvSpPr txBox="1"/>
          <p:nvPr/>
        </p:nvSpPr>
        <p:spPr>
          <a:xfrm>
            <a:off x="311760" y="3165840"/>
            <a:ext cx="8520120" cy="733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Diplomatura en Ciencia de Datos,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Aprendizaje Automático y sus Aplicaciones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FaMAF-UNC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9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Elección del modelo: 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k y tipo de matriz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9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666666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Bayesian Information Criterium (BIC) da un score al modelo con m parámetros.</a:t>
            </a:r>
            <a:endParaRPr sz="1800">
              <a:solidFill>
                <a:srgbClr val="666666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666666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𝐵𝐼𝐶=−2∗𝑙𝑜𝑔(L(𝚯))+𝑙𝑜𝑔(𝑛)m  (menos es mejor)</a:t>
            </a:r>
            <a:endParaRPr sz="1800">
              <a:solidFill>
                <a:srgbClr val="666666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666666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Puede usarse otro índice llamado Akaike Information Criterium (AIC) 𝐴𝐼𝐶=−2∗𝑙𝑜𝑔(L(𝚯))+2m  </a:t>
            </a:r>
            <a:r>
              <a:rPr lang="en-US" sz="1800">
                <a:solidFill>
                  <a:srgbClr val="666666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(menos es mejor)</a:t>
            </a:r>
            <a:endParaRPr sz="1800">
              <a:solidFill>
                <a:srgbClr val="666666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donde L(Θ) es la verosimilitud, 𝑛 el número de datos, y m el número de parámetros estimados, ( k, el número de componentes, más las medias y entradas de la matriz de varianza covarianza.)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La figura siguiente está generada por el script Note_fig3.ipynb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550" y="64287"/>
            <a:ext cx="6686532" cy="50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50"/>
          <p:cNvSpPr txBox="1"/>
          <p:nvPr/>
        </p:nvSpPr>
        <p:spPr>
          <a:xfrm rot="-5400000">
            <a:off x="-659575" y="2133175"/>
            <a:ext cx="287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b="1"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Note_fig3.ipynb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1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Mezcla de Gaussianas (GMM)</a:t>
            </a:r>
            <a:endParaRPr sz="3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Gaussian Mixture Model</a:t>
            </a:r>
            <a:endParaRPr sz="3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37" name="Google Shape;237;p51"/>
          <p:cNvSpPr txBox="1"/>
          <p:nvPr/>
        </p:nvSpPr>
        <p:spPr>
          <a:xfrm>
            <a:off x="240325" y="1311901"/>
            <a:ext cx="85200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1905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Cualquier dato puede ser modelado con una mezcla de gaussianas?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1905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8" name="Google Shape;2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00" y="2057725"/>
            <a:ext cx="6755199" cy="28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Mezcla de Gaussianas 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(GMM)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52"/>
          <p:cNvSpPr txBox="1"/>
          <p:nvPr/>
        </p:nvSpPr>
        <p:spPr>
          <a:xfrm>
            <a:off x="240325" y="854701"/>
            <a:ext cx="85200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No todos, pero muchos si se pueden modelar, si uno conoce la cantidad de gaussianas que forman la mezcla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1905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5" name="Google Shape;24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00" y="1926450"/>
            <a:ext cx="7337177" cy="31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3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 jerárquico aglomerativo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53"/>
          <p:cNvSpPr txBox="1"/>
          <p:nvPr/>
        </p:nvSpPr>
        <p:spPr>
          <a:xfrm>
            <a:off x="311750" y="1152349"/>
            <a:ext cx="8520000" cy="3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Bottom-up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Al comenzar, c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ada objeto es su propio cluster</a:t>
            </a:r>
            <a:endParaRPr b="0" sz="180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define una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noción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de semejanza </a:t>
            </a:r>
            <a:r>
              <a:rPr b="1"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entre clusters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usando una medida de similaridad o distancia entre elementos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unen en un solo cluster el par de clusters más semejantes</a:t>
            </a:r>
            <a:endParaRPr b="0" sz="180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La historia de uniones forma un árbol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(dendograma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 jerárquico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54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 no queremos especificar k…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Algoritmos jerárquicos que generan una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taxonomía jerárquica de clusters (dendrograma)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Interpretación más rica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Más difícil de interpretar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El corte del árbol tiene que ser ortogonal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4"/>
          <p:cNvSpPr/>
          <p:nvPr/>
        </p:nvSpPr>
        <p:spPr>
          <a:xfrm>
            <a:off x="4695120" y="1801800"/>
            <a:ext cx="3051000" cy="3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54"/>
          <p:cNvSpPr/>
          <p:nvPr/>
        </p:nvSpPr>
        <p:spPr>
          <a:xfrm>
            <a:off x="4867920" y="4507920"/>
            <a:ext cx="378" cy="270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60" name="Google Shape;260;p54"/>
          <p:cNvSpPr/>
          <p:nvPr/>
        </p:nvSpPr>
        <p:spPr>
          <a:xfrm>
            <a:off x="5213160" y="4507920"/>
            <a:ext cx="378" cy="270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61" name="Google Shape;261;p54"/>
          <p:cNvSpPr/>
          <p:nvPr/>
        </p:nvSpPr>
        <p:spPr>
          <a:xfrm>
            <a:off x="5558760" y="3912480"/>
            <a:ext cx="378" cy="86578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62" name="Google Shape;262;p54"/>
          <p:cNvSpPr/>
          <p:nvPr/>
        </p:nvSpPr>
        <p:spPr>
          <a:xfrm>
            <a:off x="5904000" y="4345560"/>
            <a:ext cx="378" cy="432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63" name="Google Shape;263;p54"/>
          <p:cNvSpPr/>
          <p:nvPr/>
        </p:nvSpPr>
        <p:spPr>
          <a:xfrm>
            <a:off x="6249600" y="4345560"/>
            <a:ext cx="378" cy="432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64" name="Google Shape;264;p54"/>
          <p:cNvSpPr/>
          <p:nvPr/>
        </p:nvSpPr>
        <p:spPr>
          <a:xfrm>
            <a:off x="6594840" y="3696120"/>
            <a:ext cx="378" cy="10821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65" name="Google Shape;265;p54"/>
          <p:cNvSpPr/>
          <p:nvPr/>
        </p:nvSpPr>
        <p:spPr>
          <a:xfrm>
            <a:off x="6940440" y="3317040"/>
            <a:ext cx="378" cy="14612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66" name="Google Shape;266;p54"/>
          <p:cNvSpPr/>
          <p:nvPr/>
        </p:nvSpPr>
        <p:spPr>
          <a:xfrm>
            <a:off x="7285680" y="4129200"/>
            <a:ext cx="378" cy="649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67" name="Google Shape;267;p54"/>
          <p:cNvSpPr/>
          <p:nvPr/>
        </p:nvSpPr>
        <p:spPr>
          <a:xfrm>
            <a:off x="7631280" y="4129200"/>
            <a:ext cx="378" cy="649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68" name="Google Shape;268;p54"/>
          <p:cNvSpPr/>
          <p:nvPr/>
        </p:nvSpPr>
        <p:spPr>
          <a:xfrm>
            <a:off x="4867920" y="4507920"/>
            <a:ext cx="34522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69" name="Google Shape;269;p54"/>
          <p:cNvSpPr/>
          <p:nvPr/>
        </p:nvSpPr>
        <p:spPr>
          <a:xfrm>
            <a:off x="5904000" y="4345560"/>
            <a:ext cx="34522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70" name="Google Shape;270;p54"/>
          <p:cNvSpPr/>
          <p:nvPr/>
        </p:nvSpPr>
        <p:spPr>
          <a:xfrm>
            <a:off x="7285680" y="4129200"/>
            <a:ext cx="34522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71" name="Google Shape;271;p54"/>
          <p:cNvSpPr/>
          <p:nvPr/>
        </p:nvSpPr>
        <p:spPr>
          <a:xfrm>
            <a:off x="5040720" y="3912480"/>
            <a:ext cx="378" cy="595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72" name="Google Shape;272;p54"/>
          <p:cNvSpPr/>
          <p:nvPr/>
        </p:nvSpPr>
        <p:spPr>
          <a:xfrm>
            <a:off x="5040720" y="3912480"/>
            <a:ext cx="51802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73" name="Google Shape;273;p54"/>
          <p:cNvSpPr/>
          <p:nvPr/>
        </p:nvSpPr>
        <p:spPr>
          <a:xfrm>
            <a:off x="6076800" y="3696120"/>
            <a:ext cx="378" cy="649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74" name="Google Shape;274;p54"/>
          <p:cNvSpPr/>
          <p:nvPr/>
        </p:nvSpPr>
        <p:spPr>
          <a:xfrm>
            <a:off x="6076800" y="3696120"/>
            <a:ext cx="51802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75" name="Google Shape;275;p54"/>
          <p:cNvSpPr/>
          <p:nvPr/>
        </p:nvSpPr>
        <p:spPr>
          <a:xfrm>
            <a:off x="6307200" y="3317040"/>
            <a:ext cx="378" cy="378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76" name="Google Shape;276;p54"/>
          <p:cNvSpPr/>
          <p:nvPr/>
        </p:nvSpPr>
        <p:spPr>
          <a:xfrm>
            <a:off x="6307200" y="3317040"/>
            <a:ext cx="63250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77" name="Google Shape;277;p54"/>
          <p:cNvSpPr/>
          <p:nvPr/>
        </p:nvSpPr>
        <p:spPr>
          <a:xfrm>
            <a:off x="7458480" y="2938320"/>
            <a:ext cx="378" cy="119053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78" name="Google Shape;278;p54"/>
          <p:cNvSpPr/>
          <p:nvPr/>
        </p:nvSpPr>
        <p:spPr>
          <a:xfrm>
            <a:off x="6594840" y="2938320"/>
            <a:ext cx="378" cy="378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79" name="Google Shape;279;p54"/>
          <p:cNvSpPr/>
          <p:nvPr/>
        </p:nvSpPr>
        <p:spPr>
          <a:xfrm>
            <a:off x="6594840" y="2938320"/>
            <a:ext cx="862920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80" name="Google Shape;280;p54"/>
          <p:cNvSpPr/>
          <p:nvPr/>
        </p:nvSpPr>
        <p:spPr>
          <a:xfrm>
            <a:off x="6998040" y="2505240"/>
            <a:ext cx="378" cy="432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81" name="Google Shape;281;p54"/>
          <p:cNvSpPr/>
          <p:nvPr/>
        </p:nvSpPr>
        <p:spPr>
          <a:xfrm>
            <a:off x="5270760" y="2505240"/>
            <a:ext cx="378" cy="14068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82" name="Google Shape;282;p54"/>
          <p:cNvSpPr/>
          <p:nvPr/>
        </p:nvSpPr>
        <p:spPr>
          <a:xfrm>
            <a:off x="5270760" y="2505240"/>
            <a:ext cx="1726920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83" name="Google Shape;283;p54"/>
          <p:cNvSpPr/>
          <p:nvPr/>
        </p:nvSpPr>
        <p:spPr>
          <a:xfrm>
            <a:off x="6134400" y="2234520"/>
            <a:ext cx="378" cy="270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5550">
            <a:solidFill>
              <a:srgbClr val="437085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0160">
              <a:srgbClr val="808080">
                <a:alpha val="37650"/>
              </a:srgbClr>
            </a:outerShdw>
          </a:effectLst>
        </p:spPr>
      </p:sp>
      <p:sp>
        <p:nvSpPr>
          <p:cNvPr id="284" name="Google Shape;284;p54"/>
          <p:cNvSpPr/>
          <p:nvPr/>
        </p:nvSpPr>
        <p:spPr>
          <a:xfrm>
            <a:off x="481032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54"/>
          <p:cNvSpPr/>
          <p:nvPr/>
        </p:nvSpPr>
        <p:spPr>
          <a:xfrm>
            <a:off x="515556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4"/>
          <p:cNvSpPr/>
          <p:nvPr/>
        </p:nvSpPr>
        <p:spPr>
          <a:xfrm>
            <a:off x="550116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54"/>
          <p:cNvSpPr/>
          <p:nvPr/>
        </p:nvSpPr>
        <p:spPr>
          <a:xfrm>
            <a:off x="584640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54"/>
          <p:cNvSpPr/>
          <p:nvPr/>
        </p:nvSpPr>
        <p:spPr>
          <a:xfrm>
            <a:off x="619200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54"/>
          <p:cNvSpPr/>
          <p:nvPr/>
        </p:nvSpPr>
        <p:spPr>
          <a:xfrm>
            <a:off x="653724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54"/>
          <p:cNvSpPr/>
          <p:nvPr/>
        </p:nvSpPr>
        <p:spPr>
          <a:xfrm>
            <a:off x="688284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4"/>
          <p:cNvSpPr/>
          <p:nvPr/>
        </p:nvSpPr>
        <p:spPr>
          <a:xfrm>
            <a:off x="722808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54"/>
          <p:cNvSpPr/>
          <p:nvPr/>
        </p:nvSpPr>
        <p:spPr>
          <a:xfrm>
            <a:off x="7573680" y="4778640"/>
            <a:ext cx="115200" cy="107700"/>
          </a:xfrm>
          <a:prstGeom prst="ellipse">
            <a:avLst/>
          </a:prstGeom>
          <a:gradFill>
            <a:gsLst>
              <a:gs pos="0">
                <a:srgbClr val="AFCCDF"/>
              </a:gs>
              <a:gs pos="100000">
                <a:srgbClr val="39748F"/>
              </a:gs>
            </a:gsLst>
            <a:lin ang="5400012" scaled="0"/>
          </a:gradFill>
          <a:ln cap="flat" cmpd="sng" w="9525">
            <a:solidFill>
              <a:srgbClr val="406E84"/>
            </a:solidFill>
            <a:prstDash val="solid"/>
            <a:miter lim="8000"/>
            <a:headEnd len="sm" w="sm" type="none"/>
            <a:tailEnd len="sm" w="sm" type="none"/>
          </a:ln>
          <a:effectLst>
            <a:outerShdw dir="5400000" dist="23040">
              <a:srgbClr val="80808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3" name="Google Shape;293;p54"/>
          <p:cNvCxnSpPr/>
          <p:nvPr/>
        </p:nvCxnSpPr>
        <p:spPr>
          <a:xfrm>
            <a:off x="4410625" y="3151100"/>
            <a:ext cx="3863700" cy="270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5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Semejanza entre clusters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55"/>
          <p:cNvSpPr txBox="1"/>
          <p:nvPr/>
        </p:nvSpPr>
        <p:spPr>
          <a:xfrm>
            <a:off x="311760" y="107640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Single-lin</a:t>
            </a:r>
            <a:r>
              <a:rPr b="1"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kage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cada par de clusters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el par de objetos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más cercanos tal que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pertenece a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pertenece a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unen los clusters con el par de objetos más semejante</a:t>
            </a:r>
            <a:endParaRPr b="0" sz="180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Complete-linkage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cada par de clusters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el par de objetos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más distantes tal que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pertenece a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pertenece a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unen los clusters con el par de objetos más semejante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6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Semejanza entre clusters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6"/>
          <p:cNvSpPr txBox="1"/>
          <p:nvPr/>
        </p:nvSpPr>
        <p:spPr>
          <a:xfrm>
            <a:off x="311760" y="107640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Average-link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cada par de clusters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se calcula la distancia entre todo par de objetos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tal que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pertenece a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pertenece a </a:t>
            </a:r>
            <a:r>
              <a:rPr b="0" lang="en-US" sz="1800" u="sng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unen los clusters con el promedio de distancia más bajo</a:t>
            </a:r>
            <a:endParaRPr b="0" sz="180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Centroid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 Se unen los clusters con los centroides más cercanos</a:t>
            </a:r>
            <a:endParaRPr b="0" sz="180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Ward-link</a:t>
            </a:r>
            <a:endParaRPr b="1"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cada par de clusters </a:t>
            </a:r>
            <a:r>
              <a:rPr lang="en-US" sz="1800" u="sng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lang="en-US" sz="1800" u="sng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se calcula la varianza al unirlos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unen los clusters con la mínima varianza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</a:t>
            </a:r>
            <a:endParaRPr b="0" sz="3000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jerárquico</a:t>
            </a:r>
            <a:endParaRPr sz="3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note_fig9.ipynb</a:t>
            </a:r>
            <a:endParaRPr sz="3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311" name="Google Shape;31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4299" y="0"/>
            <a:ext cx="4859698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8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Agregando restricción de conectividad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8"/>
          <p:cNvSpPr txBox="1"/>
          <p:nvPr/>
        </p:nvSpPr>
        <p:spPr>
          <a:xfrm>
            <a:off x="311760" y="107640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Las restricciones de conectividad implican que solo clusters adyacentes pueden unirse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Para ello se usa una matriz de conectividad que define los vecinos de cada muestra dada una estructura de los datos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Puede incitar a armar clusters desbalanceados, algunos muy grandes y otros muy pequeños.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1"/>
          <p:cNvSpPr txBox="1"/>
          <p:nvPr/>
        </p:nvSpPr>
        <p:spPr>
          <a:xfrm>
            <a:off x="311750" y="1533350"/>
            <a:ext cx="8782500" cy="24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 u="sng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Intuición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general de clustering 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Conocimiento de los </a:t>
            </a:r>
            <a:r>
              <a:rPr lang="en-US" sz="1800" u="sng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Datos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e Información Relevante al problema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Importancia del </a:t>
            </a:r>
            <a:r>
              <a:rPr lang="en-US" sz="1800" u="sng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conocimiento de dominio</a:t>
            </a:r>
            <a:endParaRPr sz="1800" u="sng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 u="sng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Similaridad y/o Distancia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entre datos</a:t>
            </a:r>
            <a:endParaRPr b="0" i="0" sz="1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Noto Sans Symbols"/>
              <a:buAutoNum type="arabicPeriod"/>
            </a:pPr>
            <a:r>
              <a:rPr lang="en-US" sz="1800" u="sng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Algoritmos</a:t>
            </a:r>
            <a:r>
              <a:rPr lang="en-US" sz="18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 de agrupamiento (GMM y Jerárquicos)</a:t>
            </a:r>
            <a:endParaRPr b="0" i="0" sz="18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AutoNum type="arabicPeriod"/>
            </a:pPr>
            <a:r>
              <a:rPr lang="en-US" sz="1800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Evaluación</a:t>
            </a:r>
            <a:r>
              <a:rPr lang="en-US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de resultados: </a:t>
            </a:r>
            <a:r>
              <a:rPr lang="en-US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Visualización, Medidas y relevancia: utilidad o impacto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41"/>
          <p:cNvSpPr txBox="1"/>
          <p:nvPr/>
        </p:nvSpPr>
        <p:spPr>
          <a:xfrm>
            <a:off x="490320" y="297840"/>
            <a:ext cx="48273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Mapa de Ruta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9"/>
          <p:cNvSpPr txBox="1"/>
          <p:nvPr/>
        </p:nvSpPr>
        <p:spPr>
          <a:xfrm>
            <a:off x="311750" y="444950"/>
            <a:ext cx="3377700" cy="3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</a:t>
            </a:r>
            <a:endParaRPr b="0" sz="3000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jerárquico</a:t>
            </a:r>
            <a:endParaRPr sz="3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 restriccion de </a:t>
            </a:r>
            <a:endParaRPr sz="3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conectividad</a:t>
            </a:r>
            <a:endParaRPr sz="3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323" name="Google Shape;32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4298" y="-2"/>
            <a:ext cx="4859695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0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Proyección usando spectral embedding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60"/>
          <p:cNvSpPr txBox="1"/>
          <p:nvPr/>
        </p:nvSpPr>
        <p:spPr>
          <a:xfrm>
            <a:off x="311760" y="107640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719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Databases grandes pueden ser visualizadas con embeddings.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 este caso se usa spectral embedding para observar agrupamiento de imágenes de números manuscritos.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Las clases son balanceadas, sin embargo se observa la tendencia a armar clases desbalanceadas. 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Single linkage tiene tendencia a hacer crecer desproporcionadamente un cluster.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875" y="178600"/>
            <a:ext cx="7334249" cy="481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875" y="261950"/>
            <a:ext cx="7381877" cy="463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80975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5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65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Un experto de dominio </a:t>
            </a:r>
            <a:r>
              <a:rPr b="0" lang="en-US" sz="18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interpreta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los clusters y encuentra información valiosa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¿Cómo mostrar el contenido de los clusters?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Centroides (o medoides)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Resumen de características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Características más distintivas de cada cluster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Aplicar un algoritmo de aprendizaje automático interpretable (Decision Tree)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6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intrínseca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66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lang="en-US" sz="1800" u="sng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Coeficiente Silhouette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Mide la semejanza de cada objeto al cluster al que se asigna (cohesión), comparada con otros clusters (separación)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Valores entre -1 y 1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 el valor es bajo o negativo, el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agrupamiento no es compacto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b="0" sz="180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lang="en-US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https://scikit-learn.org/stable/auto_examples/cluster/plot_kmeans_silhouette_analysis.html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Gráfico de codo (Elbow method)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observa la inercia en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función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del número de clusters. 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7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sin</a:t>
            </a: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clases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67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Matriz de similaridad</a:t>
            </a:r>
            <a:endParaRPr b="0" sz="180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31" y="0"/>
            <a:ext cx="831014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8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sin</a:t>
            </a: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clases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68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Matriz de similaridad</a:t>
            </a:r>
            <a:endParaRPr b="0" sz="180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50" y="0"/>
            <a:ext cx="8240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Mezcla de Gaussianas (GMM) 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2"/>
          <p:cNvSpPr txBox="1"/>
          <p:nvPr/>
        </p:nvSpPr>
        <p:spPr>
          <a:xfrm>
            <a:off x="240325" y="854701"/>
            <a:ext cx="8520000" cy="16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190500" rtl="0" algn="l">
              <a:spcBef>
                <a:spcPts val="21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Supongamos tener alguna información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Datos numéricos (reales),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producidos por una densidad mezcla de Gaussianas,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1905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0" name="Google Shape;1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350" y="2343125"/>
            <a:ext cx="5191124" cy="27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9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sin</a:t>
            </a: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clases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69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Matriz de similaridad</a:t>
            </a:r>
            <a:endParaRPr b="0" sz="180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55" y="0"/>
            <a:ext cx="884168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69"/>
          <p:cNvSpPr/>
          <p:nvPr/>
        </p:nvSpPr>
        <p:spPr>
          <a:xfrm>
            <a:off x="7836425" y="4281750"/>
            <a:ext cx="1307700" cy="86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0"/>
          <p:cNvSpPr txBox="1"/>
          <p:nvPr/>
        </p:nvSpPr>
        <p:spPr>
          <a:xfrm>
            <a:off x="56810" y="1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DBSCAN </a:t>
            </a: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min_samples=</a:t>
            </a:r>
            <a:r>
              <a:rPr lang="en-US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050">
              <a:solidFill>
                <a:srgbClr val="09885A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74" y="853550"/>
            <a:ext cx="3708525" cy="25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625" y="56950"/>
            <a:ext cx="3579450" cy="24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0275" y="2603925"/>
            <a:ext cx="3484350" cy="23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70"/>
          <p:cNvSpPr txBox="1"/>
          <p:nvPr/>
        </p:nvSpPr>
        <p:spPr>
          <a:xfrm>
            <a:off x="381000" y="4724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note_fig10.ipynb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93" name="Google Shape;393;p70"/>
          <p:cNvSpPr txBox="1"/>
          <p:nvPr/>
        </p:nvSpPr>
        <p:spPr>
          <a:xfrm>
            <a:off x="1556100" y="3403150"/>
            <a:ext cx="954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eps=</a:t>
            </a:r>
            <a:r>
              <a:rPr lang="en-US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endParaRPr/>
          </a:p>
        </p:txBody>
      </p:sp>
      <p:sp>
        <p:nvSpPr>
          <p:cNvPr id="394" name="Google Shape;394;p70"/>
          <p:cNvSpPr txBox="1"/>
          <p:nvPr/>
        </p:nvSpPr>
        <p:spPr>
          <a:xfrm>
            <a:off x="7504625" y="3403150"/>
            <a:ext cx="878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eps=</a:t>
            </a:r>
            <a:r>
              <a:rPr lang="en-US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0.3</a:t>
            </a:r>
            <a:endParaRPr/>
          </a:p>
        </p:txBody>
      </p:sp>
      <p:sp>
        <p:nvSpPr>
          <p:cNvPr id="395" name="Google Shape;395;p70"/>
          <p:cNvSpPr txBox="1"/>
          <p:nvPr/>
        </p:nvSpPr>
        <p:spPr>
          <a:xfrm>
            <a:off x="4796125" y="415800"/>
            <a:ext cx="878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eps=</a:t>
            </a:r>
            <a:r>
              <a:rPr lang="en-US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</a:t>
            </a:r>
            <a:r>
              <a:rPr lang="en-US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clases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71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Si los objetos tienen alguna etiqueta, observamos su distribución en los clusters, estamo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 cerca del problema semi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supervisado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!!</a:t>
            </a:r>
            <a:endParaRPr b="0" sz="180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Homogeneidad: cada cluster contiene sólo miembros de una clase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Completitud: todos los miembros de una clase están en el mismo cluster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V-measure: media armónica de los anteriores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❖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Adjusted Rand index: semejanza entre las etiquetas originales y las asignadas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4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224"/>
              </a:buClr>
              <a:buSzPts val="1800"/>
              <a:buFont typeface="Arial"/>
              <a:buChar char="❖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Información 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Mutua</a:t>
            </a: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entre etiquetas originales y asignadas</a:t>
            </a:r>
            <a:endParaRPr b="0" sz="1800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clases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 </a:t>
            </a:r>
            <a:r>
              <a:rPr lang="en-US" sz="18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note_fig10.ipynb</a:t>
            </a:r>
            <a:endParaRPr sz="3000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07" name="Google Shape;407;p72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clusters: 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noise points: 18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Homogeneity: 0.953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Completeness: 0.883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V-measure: 0.917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Rand Index: 0.952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Mutual Information: 0.916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Silhouette Coefficient: 0.626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8" name="Google Shape;40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750" y="1341428"/>
            <a:ext cx="5146000" cy="3537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3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clases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 </a:t>
            </a:r>
            <a:r>
              <a:rPr lang="en-US" sz="18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note_fig10.ipynb</a:t>
            </a:r>
            <a:endParaRPr sz="3000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14" name="Google Shape;414;p73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clusters: 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noise points: 91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Homogeneity: 0.847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Completeness: 0.697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V-measure: 0.765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Rand Index: 0.791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Mutual Information: 0.764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Silhouette Coefficient: 0.532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5" name="Google Shape;41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139" y="1152350"/>
            <a:ext cx="5280012" cy="36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clases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 </a:t>
            </a:r>
            <a:r>
              <a:rPr lang="en-US" sz="18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note_fig10.ipynb</a:t>
            </a:r>
            <a:endParaRPr sz="3000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21" name="Google Shape;421;p74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clusters: 12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noise points: 518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Homogeneity: 0.310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Completeness: 0.247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V-measure: 0.275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Rand Index: 0.022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Mutual Information: 0.265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Silhouette Coefficient: -0.365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2" name="Google Shape;42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795" y="1152350"/>
            <a:ext cx="5160381" cy="35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5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clases</a:t>
            </a: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:  </a:t>
            </a:r>
            <a:r>
              <a:rPr lang="en-US" sz="18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note_fig10.ipynb</a:t>
            </a:r>
            <a:endParaRPr sz="3000" strike="noStrike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28" name="Google Shape;428;p75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clusters: 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Estimated number of noise points: 20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Homogeneity: 0.563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Completeness: 0.837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V-measure: 0.673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Rand Index: 0.545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Adjusted Mutual Information: 0.672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Silhouette Coefficient: 0.448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9" name="Google Shape;42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77" y="1152350"/>
            <a:ext cx="5176473" cy="35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6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Evaluación con testigos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76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seleccionan aleatoriamente pares de objetos del dataset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Un experto del dominio decide si tienen que estar en el mismo cluster o en diferentes clusters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Observamos el grado de acuerdo entre cada solución y los testigos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seleccionan aleatoriamente objetos del dataset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los etiqueta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 observa cómo se distribuyen en el dataset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7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Indicadores de malas soluciones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77"/>
          <p:cNvSpPr txBox="1"/>
          <p:nvPr/>
        </p:nvSpPr>
        <p:spPr>
          <a:xfrm>
            <a:off x="311750" y="1152354"/>
            <a:ext cx="8520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Una clase muy grande y el resto mucho más chicas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Clases con uno o pocos elementos 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Clusters con las mismas características, poco distinguibles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Soluciones muy diferentes con diferentes inicializaciones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77"/>
          <p:cNvSpPr txBox="1"/>
          <p:nvPr/>
        </p:nvSpPr>
        <p:spPr>
          <a:xfrm>
            <a:off x="457200" y="3352800"/>
            <a:ext cx="77007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r>
              <a:rPr lang="en-US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alas soluciones pueden deberse a: “malas” características elegidas, número inadecuado de grupos, no hay grupos para encontrar, …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8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Clustering no es clasificación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78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No vamos a obtener clases bien diferenciadas, sino más bien mucho ruido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Es fuertemente sensible a las características de los objetos, a los parámetros, a los outliers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La mayor parte de aproximaciones son muy inestables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La primera aproximación suele ser inservible, hay que refinar características e iterar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3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Cómo funciona el GMM?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3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190500" rtl="0" algn="l">
              <a:spcBef>
                <a:spcPts val="220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Se fija la cantidad de gaussianas,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se estiman los parámetros de cada gaussiana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se asigna c/dato como proveniente de una de las componentes de la mezcla.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marR="1905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La estimación se realiza mediante el algoritmo Expectation Maximization.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9"/>
          <p:cNvSpPr txBox="1"/>
          <p:nvPr/>
        </p:nvSpPr>
        <p:spPr>
          <a:xfrm>
            <a:off x="490320" y="374040"/>
            <a:ext cx="7641720" cy="614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800" strike="noStrike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Aplicaciones</a:t>
            </a:r>
            <a:endParaRPr b="0" sz="4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79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Segmentación de clientes, usuarios… para marketing personalizado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Encontrar temas → topic detection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lang="en-US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Segmentación de Imágenes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Agrupamiento de productos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Detección de anomalías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Taxonomías de plantas y otros organismos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-"/>
            </a:pPr>
            <a:r>
              <a:rPr b="0" lang="en-US" sz="1800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Detección de clases con significados semejantes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4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Cómo funciona GMM?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44"/>
          <p:cNvPicPr preferRelativeResize="0"/>
          <p:nvPr/>
        </p:nvPicPr>
        <p:blipFill rotWithShape="1">
          <a:blip r:embed="rId3">
            <a:alphaModFix/>
          </a:blip>
          <a:srcRect b="12928" l="4498" r="2943" t="19772"/>
          <a:stretch/>
        </p:blipFill>
        <p:spPr>
          <a:xfrm>
            <a:off x="255825" y="1225275"/>
            <a:ext cx="8721974" cy="356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5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Cómo funciona GMM?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5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Comenzamos con una partición aleatoria de la cual se sacan los parámetros de inicio y desde allí se itera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90500" marR="1905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9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9" name="Google Shape;1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1632152"/>
            <a:ext cx="3979922" cy="34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6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Parámetros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46"/>
          <p:cNvSpPr txBox="1"/>
          <p:nvPr/>
        </p:nvSpPr>
        <p:spPr>
          <a:xfrm>
            <a:off x="311750" y="1152349"/>
            <a:ext cx="8520000" cy="3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Gran problema de GMM es la determinación del número de componentes de la mezcla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Si no se elige un buen número, el modelo parte de forma aglutinada pero los clusters pueden no tener sentido.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❖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La otra característica que puede ser forzada de inicio es el </a:t>
            </a:r>
            <a:r>
              <a:rPr lang="en-US" sz="1800" u="sng">
                <a:solidFill>
                  <a:schemeClr val="hlink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tipo de matriz de varianza covarianza: 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'full' (each component has its own general covariance matrix),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'tied' (all components share the same general covariance matrix), 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'diag' (each component has its own diagonal covariance matrix),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800"/>
              <a:buFont typeface="Proxima Nova"/>
              <a:buChar char="➢"/>
            </a:pP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'spherical' (each component has its own single variance).</a:t>
            </a:r>
            <a:endParaRPr sz="2100">
              <a:solidFill>
                <a:srgbClr val="80808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00" y="0"/>
            <a:ext cx="685798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7"/>
          <p:cNvSpPr txBox="1"/>
          <p:nvPr/>
        </p:nvSpPr>
        <p:spPr>
          <a:xfrm rot="-5400000">
            <a:off x="-846100" y="2280550"/>
            <a:ext cx="283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b="1"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Note_fig2.ipynb</a:t>
            </a:r>
            <a:endParaRPr b="1"/>
          </a:p>
        </p:txBody>
      </p:sp>
      <p:sp>
        <p:nvSpPr>
          <p:cNvPr id="212" name="Google Shape;212;p47"/>
          <p:cNvSpPr txBox="1"/>
          <p:nvPr/>
        </p:nvSpPr>
        <p:spPr>
          <a:xfrm>
            <a:off x="7127325" y="1726600"/>
            <a:ext cx="20025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Matriz </a:t>
            </a: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de covarianza ‘full’ del módulo sklearn.</a:t>
            </a:r>
            <a:endParaRPr sz="1800">
              <a:solidFill>
                <a:srgbClr val="808080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8"/>
          <p:cNvSpPr txBox="1"/>
          <p:nvPr/>
        </p:nvSpPr>
        <p:spPr>
          <a:xfrm rot="-5400000">
            <a:off x="-846100" y="2280550"/>
            <a:ext cx="283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b="1"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Note_fig2.ipynb</a:t>
            </a:r>
            <a:endParaRPr b="1"/>
          </a:p>
        </p:txBody>
      </p:sp>
      <p:sp>
        <p:nvSpPr>
          <p:cNvPr id="218" name="Google Shape;218;p48"/>
          <p:cNvSpPr txBox="1"/>
          <p:nvPr/>
        </p:nvSpPr>
        <p:spPr>
          <a:xfrm>
            <a:off x="7127325" y="1726600"/>
            <a:ext cx="20025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-US" sz="1800">
                <a:solidFill>
                  <a:srgbClr val="808080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Matriz de covarianza ‘full’ del módulo sklearn.</a:t>
            </a:r>
            <a:endParaRPr sz="1800">
              <a:solidFill>
                <a:srgbClr val="808080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9" name="Google Shape;2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450" y="0"/>
            <a:ext cx="4077478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